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22"/>
  </p:notesMasterIdLst>
  <p:sldIdLst>
    <p:sldId id="441" r:id="rId3"/>
    <p:sldId id="405" r:id="rId4"/>
    <p:sldId id="406" r:id="rId5"/>
    <p:sldId id="407" r:id="rId6"/>
    <p:sldId id="408" r:id="rId7"/>
    <p:sldId id="410" r:id="rId8"/>
    <p:sldId id="411" r:id="rId9"/>
    <p:sldId id="412" r:id="rId10"/>
    <p:sldId id="413" r:id="rId11"/>
    <p:sldId id="414" r:id="rId12"/>
    <p:sldId id="415" r:id="rId13"/>
    <p:sldId id="416" r:id="rId14"/>
    <p:sldId id="417" r:id="rId15"/>
    <p:sldId id="418" r:id="rId16"/>
    <p:sldId id="419" r:id="rId17"/>
    <p:sldId id="420" r:id="rId18"/>
    <p:sldId id="421" r:id="rId19"/>
    <p:sldId id="422" r:id="rId20"/>
    <p:sldId id="423" r:id="rId21"/>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021"/>
    <p:restoredTop sz="95872"/>
  </p:normalViewPr>
  <p:slideViewPr>
    <p:cSldViewPr snapToGrid="0" snapToObjects="1">
      <p:cViewPr varScale="1">
        <p:scale>
          <a:sx n="109" d="100"/>
          <a:sy n="109" d="100"/>
        </p:scale>
        <p:origin x="2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621C0F-2229-C94E-AD1A-267299D75521}" type="datetimeFigureOut">
              <a:rPr lang="it-IT" smtClean="0"/>
              <a:t>19/05/21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7FCCB1-F706-B641-B115-BF877836FF7E}" type="slidenum">
              <a:rPr lang="it-IT" smtClean="0"/>
              <a:t>‹N›</a:t>
            </a:fld>
            <a:endParaRPr lang="it-IT"/>
          </a:p>
        </p:txBody>
      </p:sp>
    </p:spTree>
    <p:extLst>
      <p:ext uri="{BB962C8B-B14F-4D97-AF65-F5344CB8AC3E}">
        <p14:creationId xmlns:p14="http://schemas.microsoft.com/office/powerpoint/2010/main" val="23481290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14499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42700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017882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18065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30761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32124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46152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98824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7265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09384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89077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49029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61083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04935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3677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173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90055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2412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53496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04031D9-C5AF-A249-971A-40A2B4121E83}"/>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574402A8-BD0B-E04B-84A6-3281122E49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8DDE868D-CCC0-8E42-8B7D-70BF8475B71A}"/>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CD8EA038-E245-6943-BD26-AE50A9B7626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645A425-8AF0-3041-A420-441B41968E3F}"/>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12206014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99BC2C6-C20E-2B4B-8637-729AAEF23D25}"/>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A955249-27F0-9544-B603-C2466D648DAF}"/>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3319CD48-812C-214D-9A12-62F69A57F739}"/>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8C45A9D3-CA06-2A48-9F44-A3DAA5C11FD4}"/>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09F0C2BE-C0C7-A540-8D16-1EE26E36B459}"/>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1256294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F9A107D0-F57F-A741-8E59-6A8B3DF50F9D}"/>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0A279581-6283-5F40-9431-012F48723EB1}"/>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01C6E6A-B22C-2148-9F4D-01DE2FEEECC5}"/>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A3792A31-B04B-6C42-AE0A-AA739C251795}"/>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397FE4E-5795-4C40-9DFD-AEF4C4990903}"/>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433749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5/19/21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63697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5/19/21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2504864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5A61015F-7CC6-4D0A-9D87-873EA4C304CC}" type="datetimeFigureOut">
              <a:rPr lang="en-US" dirty="0"/>
              <a:t>5/19/21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54046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5/19/21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3196928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1024128" y="2967788"/>
            <a:ext cx="4754880" cy="33415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it-IT"/>
              <a:t>Fare clic per modificare gli stili del testo dello schema</a:t>
            </a:r>
          </a:p>
        </p:txBody>
      </p:sp>
      <p:sp>
        <p:nvSpPr>
          <p:cNvPr id="6" name="Content Placeholder 5"/>
          <p:cNvSpPr>
            <a:spLocks noGrp="1"/>
          </p:cNvSpPr>
          <p:nvPr>
            <p:ph sz="quarter" idx="4"/>
          </p:nvPr>
        </p:nvSpPr>
        <p:spPr>
          <a:xfrm>
            <a:off x="5990888" y="2967788"/>
            <a:ext cx="4754880" cy="33415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5/19/21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36980333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5/19/21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19059881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5/19/21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29164829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05C68B11-C5A8-448C-8CE9-B1A273C79CFC}" type="datetimeFigureOut">
              <a:rPr lang="en-US" dirty="0"/>
              <a:t>5/19/21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15866452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F59D50A-A254-6B4F-A750-CF4A62735AF0}"/>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6F333206-4D0F-D34A-9DF6-ECEBF5C52EA4}"/>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9E25714-1879-364C-8EE9-9EAA5D9AACCC}"/>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9F324698-6129-294F-90FE-E141851F46C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424ACC92-F546-A246-9B3D-79B56FF57047}"/>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4788269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C7616CA0-919D-4A49-9C8A-62FDFB3A5183}" type="datetimeFigureOut">
              <a:rPr lang="en-US" dirty="0"/>
              <a:t>5/19/21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69715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5/19/21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17879642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5/19/21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7970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DE4A57-B137-9747-82B0-1D3A47B12540}"/>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44A390FC-5790-1048-9F5B-E2A78A6258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4B36CEB8-C9A6-F842-864C-5DE3814C3EE0}"/>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4674E94A-CC9B-FB4B-AFC1-BF69795426FA}"/>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5108E3F-413F-294D-9531-A7A245CFF5F9}"/>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970052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412CD39-B3A4-3043-B323-74B4C92D129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07879CC-65EA-394C-A4C7-7C8562CC220D}"/>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2393F077-A074-9047-B953-D0F49F6AD6B7}"/>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E70C2D56-F8EA-AB4A-825A-C0E876B05944}"/>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6" name="Segnaposto piè di pagina 5">
            <a:extLst>
              <a:ext uri="{FF2B5EF4-FFF2-40B4-BE49-F238E27FC236}">
                <a16:creationId xmlns:a16="http://schemas.microsoft.com/office/drawing/2014/main" id="{262762A9-409D-1645-9E74-1EF5BF1B109F}"/>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F371B582-25CA-0040-A136-0DD9B67F5E35}"/>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829128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017E9C9-D0FD-5944-997A-80B6E6F8D5AF}"/>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A3AAB7E-A744-174F-A033-C25984FF54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C0E68671-328F-E547-8EB0-D4B4B1195E88}"/>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AF1E3850-0C7B-0C4B-9BD7-55A3E20338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6F890C9E-7ED5-8B42-848A-080C394DBF0C}"/>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36731549-7F38-1346-9B28-E0439AA94350}"/>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8" name="Segnaposto piè di pagina 7">
            <a:extLst>
              <a:ext uri="{FF2B5EF4-FFF2-40B4-BE49-F238E27FC236}">
                <a16:creationId xmlns:a16="http://schemas.microsoft.com/office/drawing/2014/main" id="{7B0F7C30-1F69-3E42-B47E-A3DC3866523F}"/>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509573F3-F15F-964F-8F59-2C063A36C4B1}"/>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363923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52AEE6-EEBB-9D4D-B37B-93463AEA861D}"/>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EE0771BC-AE82-704A-A89F-184C6B3D9B3F}"/>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4" name="Segnaposto piè di pagina 3">
            <a:extLst>
              <a:ext uri="{FF2B5EF4-FFF2-40B4-BE49-F238E27FC236}">
                <a16:creationId xmlns:a16="http://schemas.microsoft.com/office/drawing/2014/main" id="{2A92FF4B-3AEC-B046-8AE1-6C22C208992A}"/>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0B1901FB-A8B9-4E49-A75E-426DC2355D46}"/>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957372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3097F9D1-B5EF-4A49-A4DA-5221E6982950}"/>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3" name="Segnaposto piè di pagina 2">
            <a:extLst>
              <a:ext uri="{FF2B5EF4-FFF2-40B4-BE49-F238E27FC236}">
                <a16:creationId xmlns:a16="http://schemas.microsoft.com/office/drawing/2014/main" id="{82B69C20-0D1E-834E-8ADF-80294D1342D9}"/>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CA51CCD2-C0AC-3E49-AECB-1021B9723EDF}"/>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2768425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A05EBEE-178D-BD40-BFB2-17160F6FAB9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ECA2E29-8F8D-A84D-B0BF-FC24E08EA7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1D0C788E-2157-7245-B5EC-6AB6CADB7D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9237EDB-FB1D-2E45-9DA6-72E6502D469D}"/>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6" name="Segnaposto piè di pagina 5">
            <a:extLst>
              <a:ext uri="{FF2B5EF4-FFF2-40B4-BE49-F238E27FC236}">
                <a16:creationId xmlns:a16="http://schemas.microsoft.com/office/drawing/2014/main" id="{46196936-0593-D942-9FD4-9D295B599C73}"/>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73ABEE99-709E-CD42-9AAE-08DC31072B3C}"/>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2310052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F4A7326-A8B6-DF44-8ACA-CB07EB7AE5E6}"/>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9047534E-38E0-9243-BAE1-FF65E64C6B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F0D4FCCB-3DE6-1440-9A28-F79ACF67FA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19898FD1-E60C-5F4D-92BD-560981D380AB}"/>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6" name="Segnaposto piè di pagina 5">
            <a:extLst>
              <a:ext uri="{FF2B5EF4-FFF2-40B4-BE49-F238E27FC236}">
                <a16:creationId xmlns:a16="http://schemas.microsoft.com/office/drawing/2014/main" id="{5E49EDB6-E26C-904B-A0FD-A2FB5E615BD7}"/>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BBDF51C6-3ED0-0042-B5AA-FB9F44004257}"/>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875258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8CAE6576-5B43-764D-A83A-1277AF19A3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4D80CAC1-C38C-804B-93AA-D195EB06DD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FB6C2913-34C9-014D-8119-2AEAC3E03A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FF159675-A822-564B-9A53-E435E31FDF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D4021D4E-3FF1-D447-A455-0BDAE73430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CE72AE-DE38-F543-871B-68E1C23A2238}" type="slidenum">
              <a:rPr lang="it-IT" smtClean="0"/>
              <a:t>‹N›</a:t>
            </a:fld>
            <a:endParaRPr lang="it-IT"/>
          </a:p>
        </p:txBody>
      </p:sp>
    </p:spTree>
    <p:extLst>
      <p:ext uri="{BB962C8B-B14F-4D97-AF65-F5344CB8AC3E}">
        <p14:creationId xmlns:p14="http://schemas.microsoft.com/office/powerpoint/2010/main" val="1738545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5/19/21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422070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9" name="Picture 18">
            <a:extLst>
              <a:ext uri="{FF2B5EF4-FFF2-40B4-BE49-F238E27FC236}">
                <a16:creationId xmlns:a16="http://schemas.microsoft.com/office/drawing/2014/main" id="{8920A9C1-49B5-4C58-89F7-E844D41EA554}"/>
              </a:ext>
            </a:extLst>
          </p:cNvPr>
          <p:cNvPicPr>
            <a:picLocks noChangeAspect="1"/>
          </p:cNvPicPr>
          <p:nvPr/>
        </p:nvPicPr>
        <p:blipFill>
          <a:blip r:embed="rId3">
            <a:alphaModFix amt="90000"/>
          </a:blip>
          <a:srcRect t="430" b="430"/>
          <a:stretch/>
        </p:blipFill>
        <p:spPr>
          <a:xfrm>
            <a:off x="20" y="975"/>
            <a:ext cx="12191980" cy="6858000"/>
          </a:xfrm>
          <a:prstGeom prst="rect">
            <a:avLst/>
          </a:prstGeom>
        </p:spPr>
      </p:pic>
      <p:sp>
        <p:nvSpPr>
          <p:cNvPr id="25" name="Rectangle 24">
            <a:extLst>
              <a:ext uri="{FF2B5EF4-FFF2-40B4-BE49-F238E27FC236}">
                <a16:creationId xmlns:a16="http://schemas.microsoft.com/office/drawing/2014/main" id="{EAA48FC5-3C83-4F1B-BC33-DF0B588F8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6" y="3064931"/>
            <a:ext cx="8295215"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p:cNvSpPr>
            <a:spLocks noGrp="1"/>
          </p:cNvSpPr>
          <p:nvPr>
            <p:ph type="ctrTitle"/>
          </p:nvPr>
        </p:nvSpPr>
        <p:spPr>
          <a:xfrm>
            <a:off x="4309349" y="3064931"/>
            <a:ext cx="7501651" cy="1455007"/>
          </a:xfrm>
        </p:spPr>
        <p:txBody>
          <a:bodyPr anchor="b">
            <a:normAutofit/>
          </a:bodyPr>
          <a:lstStyle/>
          <a:p>
            <a:pPr algn="l"/>
            <a:r>
              <a:rPr lang="en-US" dirty="0">
                <a:solidFill>
                  <a:srgbClr val="FFFFFF"/>
                </a:solidFill>
              </a:rPr>
              <a:t>Data analysis with </a:t>
            </a:r>
            <a:r>
              <a:rPr lang="en-US" dirty="0">
                <a:solidFill>
                  <a:srgbClr val="92D050"/>
                </a:solidFill>
              </a:rPr>
              <a:t>R</a:t>
            </a:r>
            <a:br>
              <a:rPr lang="en-US" dirty="0">
                <a:solidFill>
                  <a:srgbClr val="92D050"/>
                </a:solidFill>
              </a:rPr>
            </a:br>
            <a:r>
              <a:rPr lang="it-IT" sz="2200" dirty="0">
                <a:solidFill>
                  <a:srgbClr val="92D050"/>
                </a:solidFill>
              </a:rPr>
              <a:t>Bruno</a:t>
            </a:r>
            <a:r>
              <a:rPr lang="it-IT" sz="2200" dirty="0">
                <a:solidFill>
                  <a:srgbClr val="FFFFFF"/>
                </a:solidFill>
              </a:rPr>
              <a:t> </a:t>
            </a:r>
            <a:r>
              <a:rPr lang="it-IT" sz="2200" dirty="0">
                <a:solidFill>
                  <a:srgbClr val="92D050"/>
                </a:solidFill>
              </a:rPr>
              <a:t>Bellisario</a:t>
            </a:r>
            <a:r>
              <a:rPr lang="it-IT" sz="2200" dirty="0">
                <a:solidFill>
                  <a:srgbClr val="FFFFFF"/>
                </a:solidFill>
              </a:rPr>
              <a:t>, Phd</a:t>
            </a:r>
            <a:endParaRPr lang="en-US" dirty="0">
              <a:solidFill>
                <a:srgbClr val="92D050"/>
              </a:solidFill>
            </a:endParaRPr>
          </a:p>
        </p:txBody>
      </p:sp>
      <p:cxnSp>
        <p:nvCxnSpPr>
          <p:cNvPr id="27" name="Straight Connector 26">
            <a:extLst>
              <a:ext uri="{FF2B5EF4-FFF2-40B4-BE49-F238E27FC236}">
                <a16:creationId xmlns:a16="http://schemas.microsoft.com/office/drawing/2014/main" id="{62F01714-1A39-4194-BD47-8A9960C59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09349" y="4666480"/>
            <a:ext cx="6832499" cy="0"/>
          </a:xfrm>
          <a:prstGeom prst="line">
            <a:avLst/>
          </a:prstGeom>
          <a:ln w="22225">
            <a:solidFill>
              <a:srgbClr val="FA9A83"/>
            </a:solidFill>
          </a:ln>
        </p:spPr>
        <p:style>
          <a:lnRef idx="3">
            <a:schemeClr val="accent1"/>
          </a:lnRef>
          <a:fillRef idx="0">
            <a:schemeClr val="accent1"/>
          </a:fillRef>
          <a:effectRef idx="2">
            <a:schemeClr val="accent1"/>
          </a:effectRef>
          <a:fontRef idx="minor">
            <a:schemeClr val="tx1"/>
          </a:fontRef>
        </p:style>
      </p:cxnSp>
      <p:sp>
        <p:nvSpPr>
          <p:cNvPr id="16" name="Title 1">
            <a:extLst>
              <a:ext uri="{FF2B5EF4-FFF2-40B4-BE49-F238E27FC236}">
                <a16:creationId xmlns:a16="http://schemas.microsoft.com/office/drawing/2014/main" id="{9BC50C28-3CC7-E240-9A95-39C7CB3109B7}"/>
              </a:ext>
            </a:extLst>
          </p:cNvPr>
          <p:cNvSpPr txBox="1">
            <a:spLocks/>
          </p:cNvSpPr>
          <p:nvPr/>
        </p:nvSpPr>
        <p:spPr>
          <a:xfrm>
            <a:off x="4293567" y="4765827"/>
            <a:ext cx="7501651" cy="541782"/>
          </a:xfrm>
          <a:prstGeom prst="rect">
            <a:avLst/>
          </a:prstGeom>
        </p:spPr>
        <p:txBody>
          <a:bodyPr vert="horz" lIns="91440" tIns="45720" rIns="91440" bIns="45720" rtlCol="0" anchor="b">
            <a:normAutofit/>
          </a:bodyPr>
          <a:lstStyle>
            <a:lvl1pPr algn="r" defTabSz="914400" rtl="0" eaLnBrk="1" latinLnBrk="0" hangingPunct="1">
              <a:lnSpc>
                <a:spcPct val="80000"/>
              </a:lnSpc>
              <a:spcBef>
                <a:spcPct val="0"/>
              </a:spcBef>
              <a:buNone/>
              <a:defRPr sz="5000" kern="1200" cap="all" spc="200" baseline="0">
                <a:solidFill>
                  <a:schemeClr val="tx1">
                    <a:lumMod val="95000"/>
                    <a:lumOff val="5000"/>
                  </a:schemeClr>
                </a:soli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GB" sz="2200" b="0" i="0" u="none" strike="noStrike" kern="1200" cap="all" spc="200" normalizeH="0" baseline="0" noProof="0">
                <a:ln>
                  <a:noFill/>
                </a:ln>
                <a:solidFill>
                  <a:srgbClr val="00B0F0"/>
                </a:solidFill>
                <a:effectLst/>
                <a:uLnTx/>
                <a:uFillTx/>
                <a:latin typeface="Tw Cen MT Condensed" panose="020B0606020104020203"/>
                <a:ea typeface="+mj-ea"/>
                <a:cs typeface="+mj-cs"/>
              </a:rPr>
              <a:t>session </a:t>
            </a:r>
            <a:r>
              <a:rPr kumimoji="0" lang="en-GB" sz="2200" b="0" i="0" u="none" strike="noStrike" kern="1200" cap="all" spc="200" normalizeH="0" baseline="0" noProof="0" dirty="0">
                <a:ln>
                  <a:noFill/>
                </a:ln>
                <a:solidFill>
                  <a:srgbClr val="00B0F0"/>
                </a:solidFill>
                <a:effectLst/>
                <a:uLnTx/>
                <a:uFillTx/>
                <a:latin typeface="Tw Cen MT Condensed" panose="020B0606020104020203"/>
                <a:ea typeface="+mj-ea"/>
                <a:cs typeface="+mj-cs"/>
              </a:rPr>
              <a:t>7 </a:t>
            </a:r>
            <a:r>
              <a:rPr kumimoji="0" lang="en-GB" sz="2200" b="0" i="0" u="none" strike="noStrike" kern="1200" cap="all" spc="200" normalizeH="0" baseline="0" noProof="0" dirty="0">
                <a:ln>
                  <a:noFill/>
                </a:ln>
                <a:solidFill>
                  <a:srgbClr val="92D050"/>
                </a:solidFill>
                <a:effectLst/>
                <a:uLnTx/>
                <a:uFillTx/>
                <a:latin typeface="Tw Cen MT Condensed" panose="020B0606020104020203"/>
                <a:ea typeface="+mj-ea"/>
                <a:cs typeface="+mj-cs"/>
              </a:rPr>
              <a:t>multivariate analysis#2</a:t>
            </a:r>
            <a:endParaRPr kumimoji="0" lang="en-GB" sz="5000" b="0" i="0" u="none" strike="noStrike" kern="1200" cap="all" spc="200" normalizeH="0" baseline="0" noProof="0" dirty="0">
              <a:ln>
                <a:noFill/>
              </a:ln>
              <a:solidFill>
                <a:srgbClr val="92D050"/>
              </a:solidFill>
              <a:effectLst/>
              <a:uLnTx/>
              <a:uFillTx/>
              <a:latin typeface="Tw Cen MT Condensed" panose="020B0606020104020203"/>
              <a:ea typeface="+mj-ea"/>
              <a:cs typeface="+mj-cs"/>
            </a:endParaRPr>
          </a:p>
        </p:txBody>
      </p:sp>
    </p:spTree>
    <p:extLst>
      <p:ext uri="{BB962C8B-B14F-4D97-AF65-F5344CB8AC3E}">
        <p14:creationId xmlns:p14="http://schemas.microsoft.com/office/powerpoint/2010/main" val="3589024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9"/>
                                        </p:tgtEl>
                                        <p:attrNameLst>
                                          <p:attrName>style.visibility</p:attrName>
                                        </p:attrNameLst>
                                      </p:cBhvr>
                                      <p:to>
                                        <p:strVal val="visible"/>
                                      </p:to>
                                    </p:set>
                                    <p:animEffect transition="in" filter="fade">
                                      <p:cBhvr>
                                        <p:cTn id="10" dur="700"/>
                                        <p:tgtEl>
                                          <p:spTgt spid="19"/>
                                        </p:tgtEl>
                                      </p:cBhvr>
                                    </p:animEffect>
                                  </p:childTnLst>
                                </p:cTn>
                              </p:par>
                              <p:par>
                                <p:cTn id="11" presetID="10" presetClass="entr" presetSubtype="0" fill="hold" grpId="0" nodeType="withEffect">
                                  <p:stCondLst>
                                    <p:cond delay="1000"/>
                                  </p:stCondLst>
                                  <p:iterate>
                                    <p:tmPct val="10000"/>
                                  </p:iterate>
                                  <p:childTnLst>
                                    <p:set>
                                      <p:cBhvr>
                                        <p:cTn id="12" dur="1" fill="hold">
                                          <p:stCondLst>
                                            <p:cond delay="0"/>
                                          </p:stCondLst>
                                        </p:cTn>
                                        <p:tgtEl>
                                          <p:spTgt spid="16"/>
                                        </p:tgtEl>
                                        <p:attrNameLst>
                                          <p:attrName>style.visibility</p:attrName>
                                        </p:attrNameLst>
                                      </p:cBhvr>
                                      <p:to>
                                        <p:strVal val="visible"/>
                                      </p:to>
                                    </p:set>
                                    <p:animEffect transition="in" filter="fade">
                                      <p:cBhvr>
                                        <p:cTn id="13" dur="7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unconstrained ordination</a:t>
            </a:r>
            <a:br>
              <a:rPr lang="en-US" dirty="0"/>
            </a:br>
            <a:r>
              <a:rPr lang="en-US" dirty="0">
                <a:solidFill>
                  <a:srgbClr val="92D050"/>
                </a:solidFill>
              </a:rPr>
              <a:t>pca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Autofit/>
          </a:bodyPr>
          <a:lstStyle/>
          <a:p>
            <a:pPr>
              <a:lnSpc>
                <a:spcPct val="70000"/>
              </a:lnSpc>
              <a:buFont typeface="Font di sistema regolare"/>
              <a:buChar char="→"/>
            </a:pPr>
            <a:endParaRPr lang="en-GB" dirty="0"/>
          </a:p>
        </p:txBody>
      </p:sp>
      <p:pic>
        <p:nvPicPr>
          <p:cNvPr id="5" name="Immagine 4">
            <a:extLst>
              <a:ext uri="{FF2B5EF4-FFF2-40B4-BE49-F238E27FC236}">
                <a16:creationId xmlns:a16="http://schemas.microsoft.com/office/drawing/2014/main" id="{1CBC3113-1BB5-A645-AADE-022D389C5176}"/>
              </a:ext>
            </a:extLst>
          </p:cNvPr>
          <p:cNvPicPr>
            <a:picLocks noChangeAspect="1"/>
          </p:cNvPicPr>
          <p:nvPr/>
        </p:nvPicPr>
        <p:blipFill>
          <a:blip r:embed="rId4"/>
          <a:stretch>
            <a:fillRect/>
          </a:stretch>
        </p:blipFill>
        <p:spPr>
          <a:xfrm>
            <a:off x="4990365" y="643467"/>
            <a:ext cx="3640536" cy="3094892"/>
          </a:xfrm>
          <a:prstGeom prst="rect">
            <a:avLst/>
          </a:prstGeom>
        </p:spPr>
      </p:pic>
      <p:pic>
        <p:nvPicPr>
          <p:cNvPr id="7" name="Immagine 6">
            <a:extLst>
              <a:ext uri="{FF2B5EF4-FFF2-40B4-BE49-F238E27FC236}">
                <a16:creationId xmlns:a16="http://schemas.microsoft.com/office/drawing/2014/main" id="{59C93F23-B63E-204D-AF8D-93BDBCB423BE}"/>
              </a:ext>
            </a:extLst>
          </p:cNvPr>
          <p:cNvPicPr>
            <a:picLocks noChangeAspect="1"/>
          </p:cNvPicPr>
          <p:nvPr/>
        </p:nvPicPr>
        <p:blipFill>
          <a:blip r:embed="rId5"/>
          <a:stretch>
            <a:fillRect/>
          </a:stretch>
        </p:blipFill>
        <p:spPr>
          <a:xfrm>
            <a:off x="7923940" y="643467"/>
            <a:ext cx="3640537" cy="3094893"/>
          </a:xfrm>
          <a:prstGeom prst="rect">
            <a:avLst/>
          </a:prstGeom>
        </p:spPr>
      </p:pic>
      <p:sp>
        <p:nvSpPr>
          <p:cNvPr id="8" name="Rettangolo 7">
            <a:extLst>
              <a:ext uri="{FF2B5EF4-FFF2-40B4-BE49-F238E27FC236}">
                <a16:creationId xmlns:a16="http://schemas.microsoft.com/office/drawing/2014/main" id="{AAE32592-41B2-6D48-8981-ED572924BB15}"/>
              </a:ext>
            </a:extLst>
          </p:cNvPr>
          <p:cNvSpPr/>
          <p:nvPr/>
        </p:nvSpPr>
        <p:spPr>
          <a:xfrm>
            <a:off x="4971350" y="3881735"/>
            <a:ext cx="6574101" cy="2308324"/>
          </a:xfrm>
          <a:prstGeom prst="rect">
            <a:avLst/>
          </a:prstGeom>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white"/>
                </a:solidFill>
                <a:effectLst/>
                <a:uLnTx/>
                <a:uFillTx/>
                <a:latin typeface="Tw Cen MT Condensed" panose="020B0606020104020203"/>
                <a:ea typeface="+mn-ea"/>
                <a:cs typeface="+mn-cs"/>
              </a:rPr>
              <a:t>The projection of an ordinated point onto a variable vector, as shown for point i in the left panel, approximates the variable's value realised for that object.</a:t>
            </a:r>
          </a:p>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white"/>
                </a:solidFill>
                <a:effectLst/>
                <a:uLnTx/>
                <a:uFillTx/>
                <a:latin typeface="Tw Cen MT Condensed" panose="020B0606020104020203"/>
                <a:ea typeface="+mn-ea"/>
                <a:cs typeface="+mn-cs"/>
              </a:rPr>
              <a:t>Cosines of angles between vectors (right panel) approximate the covariance between the variables they represent. In this case, ∠a is approaching 90, which suggests that variables "1" and "2" show very little covariance (i.e. they are almost orthogonal). ∠b is less than 90, suggesting positive covariance between variables "2" and "3" while ∠c is approaching 180, suggesting strong negative covariance between variables "2" and "4" (i.e. the directions of increase of variables "2" and "4" oppose one another). </a:t>
            </a:r>
          </a:p>
        </p:txBody>
      </p:sp>
    </p:spTree>
    <p:extLst>
      <p:ext uri="{BB962C8B-B14F-4D97-AF65-F5344CB8AC3E}">
        <p14:creationId xmlns:p14="http://schemas.microsoft.com/office/powerpoint/2010/main" val="3196557568"/>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constrained ordination</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t>Constrained analysis is a form of direct gradient analysis, which attempts to explain variation in a data table directly through the variation in a set of explanatory variables  (e.g. environmental factors) stored in a corresponding table or tables.</a:t>
            </a:r>
          </a:p>
          <a:p>
            <a:pPr marL="0" indent="0">
              <a:buNone/>
            </a:pPr>
            <a:endParaRPr lang="en-GB" dirty="0"/>
          </a:p>
          <a:p>
            <a:pPr>
              <a:buFont typeface="Font di sistema regolare"/>
              <a:buChar char="→"/>
            </a:pPr>
            <a:r>
              <a:rPr lang="en-GB" dirty="0">
                <a:solidFill>
                  <a:srgbClr val="92D050"/>
                </a:solidFill>
              </a:rPr>
              <a:t>C</a:t>
            </a:r>
            <a:r>
              <a:rPr lang="en-GB" dirty="0"/>
              <a:t>anonical </a:t>
            </a:r>
            <a:r>
              <a:rPr lang="en-GB" dirty="0">
                <a:solidFill>
                  <a:srgbClr val="92D050"/>
                </a:solidFill>
              </a:rPr>
              <a:t>C</a:t>
            </a:r>
            <a:r>
              <a:rPr lang="en-GB" dirty="0"/>
              <a:t>orrespondence </a:t>
            </a:r>
            <a:r>
              <a:rPr lang="en-GB" dirty="0">
                <a:solidFill>
                  <a:srgbClr val="92D050"/>
                </a:solidFill>
              </a:rPr>
              <a:t>A</a:t>
            </a:r>
            <a:r>
              <a:rPr lang="en-GB" dirty="0"/>
              <a:t>nalysis (</a:t>
            </a:r>
            <a:r>
              <a:rPr lang="en-GB" dirty="0">
                <a:solidFill>
                  <a:srgbClr val="92D050"/>
                </a:solidFill>
              </a:rPr>
              <a:t>CCA</a:t>
            </a:r>
            <a:r>
              <a:rPr lang="en-GB" dirty="0"/>
              <a:t>)</a:t>
            </a:r>
          </a:p>
          <a:p>
            <a:pPr>
              <a:buFont typeface="Font di sistema regolare"/>
              <a:buChar char="→"/>
            </a:pPr>
            <a:r>
              <a:rPr lang="en-GB" dirty="0">
                <a:solidFill>
                  <a:srgbClr val="92D050"/>
                </a:solidFill>
              </a:rPr>
              <a:t>R</a:t>
            </a:r>
            <a:r>
              <a:rPr lang="en-GB" dirty="0"/>
              <a:t>e</a:t>
            </a:r>
            <a:r>
              <a:rPr lang="en-GB" dirty="0">
                <a:solidFill>
                  <a:srgbClr val="92D050"/>
                </a:solidFill>
              </a:rPr>
              <a:t>d</a:t>
            </a:r>
            <a:r>
              <a:rPr lang="en-GB" dirty="0"/>
              <a:t>undancy </a:t>
            </a:r>
            <a:r>
              <a:rPr lang="en-GB" dirty="0">
                <a:solidFill>
                  <a:srgbClr val="92D050"/>
                </a:solidFill>
              </a:rPr>
              <a:t>A</a:t>
            </a:r>
            <a:r>
              <a:rPr lang="en-GB" dirty="0"/>
              <a:t>nalysis (</a:t>
            </a:r>
            <a:r>
              <a:rPr lang="en-GB" dirty="0">
                <a:solidFill>
                  <a:srgbClr val="92D050"/>
                </a:solidFill>
              </a:rPr>
              <a:t>RDA</a:t>
            </a:r>
            <a:r>
              <a:rPr lang="en-GB" dirty="0"/>
              <a:t>)</a:t>
            </a:r>
          </a:p>
        </p:txBody>
      </p:sp>
    </p:spTree>
    <p:extLst>
      <p:ext uri="{BB962C8B-B14F-4D97-AF65-F5344CB8AC3E}">
        <p14:creationId xmlns:p14="http://schemas.microsoft.com/office/powerpoint/2010/main" val="4047821416"/>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constrained ordination</a:t>
            </a:r>
            <a:br>
              <a:rPr lang="en-US" dirty="0"/>
            </a:br>
            <a:r>
              <a:rPr lang="en-US" dirty="0">
                <a:solidFill>
                  <a:srgbClr val="92D050"/>
                </a:solidFill>
              </a:rPr>
              <a:t>CCA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a:lnSpc>
                <a:spcPct val="80000"/>
              </a:lnSpc>
              <a:buFont typeface="Font di sistema regolare"/>
              <a:buChar char="→"/>
            </a:pPr>
            <a:r>
              <a:rPr lang="en-GB" dirty="0"/>
              <a:t>Canonical correspondence analysis (CCA) is a form of direct gradient analysis, wherein a matrix of explanatory variables intervenes in the calculation of the solution.</a:t>
            </a:r>
          </a:p>
          <a:p>
            <a:pPr>
              <a:lnSpc>
                <a:spcPct val="80000"/>
              </a:lnSpc>
              <a:buFont typeface="Font di sistema regolare"/>
              <a:buChar char="→"/>
            </a:pPr>
            <a:r>
              <a:rPr lang="en-GB" dirty="0"/>
              <a:t>Only correspondence that can be 'explained' by the matrix of explanatory variables is represented in the final results. </a:t>
            </a:r>
          </a:p>
          <a:p>
            <a:pPr>
              <a:lnSpc>
                <a:spcPct val="80000"/>
              </a:lnSpc>
              <a:buFont typeface="Font di sistema regolare"/>
              <a:buChar char="→"/>
            </a:pPr>
            <a:r>
              <a:rPr lang="en-GB" dirty="0"/>
              <a:t>CCA is suitable for response variables showing unimodal distributions and preserves </a:t>
            </a:r>
            <a:r>
              <a:rPr lang="el-GR" dirty="0"/>
              <a:t>χ2 (</a:t>
            </a:r>
            <a:r>
              <a:rPr lang="en-GB" dirty="0"/>
              <a:t>chi-squared) distances</a:t>
            </a:r>
          </a:p>
          <a:p>
            <a:pPr>
              <a:lnSpc>
                <a:spcPct val="80000"/>
              </a:lnSpc>
              <a:buFont typeface="Font di sistema regolare"/>
              <a:buChar char="→"/>
            </a:pPr>
            <a:r>
              <a:rPr lang="en-GB" dirty="0"/>
              <a:t>The correlation of the explanatory variables to the final ordination determines their 'importance’. </a:t>
            </a:r>
          </a:p>
          <a:p>
            <a:pPr>
              <a:lnSpc>
                <a:spcPct val="80000"/>
              </a:lnSpc>
              <a:buFont typeface="Font di sistema regolare"/>
              <a:buChar char="→"/>
            </a:pPr>
            <a:r>
              <a:rPr lang="en-GB" dirty="0"/>
              <a:t>CCA can be used to relate a qualitative explanatory variable to unimodal response data. The qualitative variable is recoded as a dummy variable and CCA is run.</a:t>
            </a:r>
          </a:p>
        </p:txBody>
      </p:sp>
    </p:spTree>
    <p:extLst>
      <p:ext uri="{BB962C8B-B14F-4D97-AF65-F5344CB8AC3E}">
        <p14:creationId xmlns:p14="http://schemas.microsoft.com/office/powerpoint/2010/main" val="3185019444"/>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constrained ordination</a:t>
            </a:r>
            <a:br>
              <a:rPr lang="en-US" dirty="0"/>
            </a:br>
            <a:r>
              <a:rPr lang="en-US" dirty="0">
                <a:solidFill>
                  <a:srgbClr val="92D050"/>
                </a:solidFill>
              </a:rPr>
              <a:t>CCA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lnSpc>
                <a:spcPct val="80000"/>
              </a:lnSpc>
              <a:buNone/>
            </a:pPr>
            <a:endParaRPr lang="en-GB" dirty="0"/>
          </a:p>
        </p:txBody>
      </p:sp>
      <p:sp>
        <p:nvSpPr>
          <p:cNvPr id="9" name="Rettangolo 8">
            <a:extLst>
              <a:ext uri="{FF2B5EF4-FFF2-40B4-BE49-F238E27FC236}">
                <a16:creationId xmlns:a16="http://schemas.microsoft.com/office/drawing/2014/main" id="{49DF25BF-C489-1A4E-925F-D3627C75F488}"/>
              </a:ext>
            </a:extLst>
          </p:cNvPr>
          <p:cNvSpPr/>
          <p:nvPr/>
        </p:nvSpPr>
        <p:spPr>
          <a:xfrm>
            <a:off x="5029727" y="4183208"/>
            <a:ext cx="6515756" cy="2031325"/>
          </a:xfrm>
          <a:prstGeom prst="rect">
            <a:avLst/>
          </a:prstGeom>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white"/>
                </a:solidFill>
                <a:effectLst/>
                <a:uLnTx/>
                <a:uFillTx/>
                <a:latin typeface="Tw Cen MT" panose="020B0602020104020603"/>
                <a:ea typeface="+mn-ea"/>
                <a:cs typeface="+mn-cs"/>
              </a:rPr>
              <a:t>An illustrative schematic of a CCA triplot. Filled circles represent objects (e.g. sampling sites). Hollow circles represent response variables (e.g. OTU abundances). Arrows represent quantitative explanatory variables (here, nutrient concentrations) with arrowheads indicating their direction of increase. Filled triangles represent the states of a categorical explanatory variable (e.g. sand, silt, or clay sediment type).</a:t>
            </a:r>
          </a:p>
        </p:txBody>
      </p:sp>
      <p:pic>
        <p:nvPicPr>
          <p:cNvPr id="7" name="Immagine 6">
            <a:extLst>
              <a:ext uri="{FF2B5EF4-FFF2-40B4-BE49-F238E27FC236}">
                <a16:creationId xmlns:a16="http://schemas.microsoft.com/office/drawing/2014/main" id="{16421C55-B6F3-F549-AD6A-587280B1AA0E}"/>
              </a:ext>
            </a:extLst>
          </p:cNvPr>
          <p:cNvPicPr>
            <a:picLocks noChangeAspect="1"/>
          </p:cNvPicPr>
          <p:nvPr/>
        </p:nvPicPr>
        <p:blipFill>
          <a:blip r:embed="rId4"/>
          <a:stretch>
            <a:fillRect/>
          </a:stretch>
        </p:blipFill>
        <p:spPr>
          <a:xfrm>
            <a:off x="6376104" y="693930"/>
            <a:ext cx="3764645" cy="3200400"/>
          </a:xfrm>
          <a:prstGeom prst="rect">
            <a:avLst/>
          </a:prstGeom>
        </p:spPr>
      </p:pic>
    </p:spTree>
    <p:extLst>
      <p:ext uri="{BB962C8B-B14F-4D97-AF65-F5344CB8AC3E}">
        <p14:creationId xmlns:p14="http://schemas.microsoft.com/office/powerpoint/2010/main" val="3739236291"/>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constrained ordination</a:t>
            </a:r>
            <a:br>
              <a:rPr lang="en-US" dirty="0"/>
            </a:br>
            <a:r>
              <a:rPr lang="en-US" dirty="0">
                <a:solidFill>
                  <a:srgbClr val="92D050"/>
                </a:solidFill>
              </a:rPr>
              <a:t>CCA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lnSpc>
                <a:spcPct val="80000"/>
              </a:lnSpc>
              <a:buNone/>
            </a:pPr>
            <a:endParaRPr lang="en-GB" dirty="0"/>
          </a:p>
        </p:txBody>
      </p:sp>
      <p:sp>
        <p:nvSpPr>
          <p:cNvPr id="9" name="Rettangolo 8">
            <a:extLst>
              <a:ext uri="{FF2B5EF4-FFF2-40B4-BE49-F238E27FC236}">
                <a16:creationId xmlns:a16="http://schemas.microsoft.com/office/drawing/2014/main" id="{49DF25BF-C489-1A4E-925F-D3627C75F488}"/>
              </a:ext>
            </a:extLst>
          </p:cNvPr>
          <p:cNvSpPr/>
          <p:nvPr/>
        </p:nvSpPr>
        <p:spPr>
          <a:xfrm>
            <a:off x="4962494" y="3836568"/>
            <a:ext cx="6574112" cy="2849880"/>
          </a:xfrm>
          <a:prstGeom prst="rect">
            <a:avLst/>
          </a:prstGeom>
        </p:spPr>
        <p:txBody>
          <a:bodyPr wrap="square">
            <a:normAutofit fontScale="92500" lnSpcReduction="20000"/>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white"/>
                </a:solidFill>
                <a:effectLst/>
                <a:uLnTx/>
                <a:uFillTx/>
                <a:latin typeface="Tw Cen MT" panose="020B0602020104020603"/>
                <a:ea typeface="+mn-ea"/>
                <a:cs typeface="+mn-cs"/>
              </a:rPr>
              <a:t>Two objects ("o1", "o2"), three quantitative explanatory variables ("Nitrate", "Phosphate", "Silicate") represented by vectors (arrows) pointing in the direction of increase and extended for clarity (dashed lines), and two states of a nominal (qualitative) variable, sediment type ("Sand", "Silt", "Clay"). Orthogonal projections are shown as dotted red lines. Object "o1" is very likely to be found in clay sediments while object "o2" is more likely to be found in sand sediments. Perpendicular projections of object "o1" onto quantitative explanatory variables suggests it realises high values of nitrate concentration, mid-to-low values of phosphate concentration, and low values of silicate concentration. Object "o2" realises high values of phosphate concentration, mid-range values of silicate concentration and low values of nitrate concentration.</a:t>
            </a:r>
          </a:p>
        </p:txBody>
      </p:sp>
      <p:pic>
        <p:nvPicPr>
          <p:cNvPr id="5" name="Immagine 4">
            <a:extLst>
              <a:ext uri="{FF2B5EF4-FFF2-40B4-BE49-F238E27FC236}">
                <a16:creationId xmlns:a16="http://schemas.microsoft.com/office/drawing/2014/main" id="{B6426B7E-15DC-284C-BA04-3E19FC0434A7}"/>
              </a:ext>
            </a:extLst>
          </p:cNvPr>
          <p:cNvPicPr>
            <a:picLocks noChangeAspect="1"/>
          </p:cNvPicPr>
          <p:nvPr/>
        </p:nvPicPr>
        <p:blipFill>
          <a:blip r:embed="rId4"/>
          <a:stretch>
            <a:fillRect/>
          </a:stretch>
        </p:blipFill>
        <p:spPr>
          <a:xfrm>
            <a:off x="6573386" y="643467"/>
            <a:ext cx="3352327" cy="2849880"/>
          </a:xfrm>
          <a:prstGeom prst="rect">
            <a:avLst/>
          </a:prstGeom>
        </p:spPr>
      </p:pic>
    </p:spTree>
    <p:extLst>
      <p:ext uri="{BB962C8B-B14F-4D97-AF65-F5344CB8AC3E}">
        <p14:creationId xmlns:p14="http://schemas.microsoft.com/office/powerpoint/2010/main" val="4113679730"/>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constrained ordination</a:t>
            </a:r>
            <a:br>
              <a:rPr lang="en-US" dirty="0"/>
            </a:br>
            <a:r>
              <a:rPr lang="en-US" dirty="0">
                <a:solidFill>
                  <a:srgbClr val="92D050"/>
                </a:solidFill>
              </a:rPr>
              <a:t>CCA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a:lnSpc>
                <a:spcPct val="80000"/>
              </a:lnSpc>
              <a:buFont typeface="Font di sistema regolare"/>
              <a:buChar char="→"/>
            </a:pPr>
            <a:r>
              <a:rPr lang="en-GB" dirty="0"/>
              <a:t>Response variables show unimodal distributions across objects. This suggests that a sampling gradient must be long enough to allow the increase and decrease of a given species across the sites sampled.</a:t>
            </a:r>
          </a:p>
          <a:p>
            <a:pPr>
              <a:lnSpc>
                <a:spcPct val="80000"/>
              </a:lnSpc>
              <a:buFont typeface="Font di sistema regolare"/>
              <a:buChar char="→"/>
            </a:pPr>
            <a:r>
              <a:rPr lang="en-GB" dirty="0"/>
              <a:t>Gradients that are too short may manifest linear responses and may be better handled by redundancy analysis (RDA), although CCA may also handle linear relationships.</a:t>
            </a:r>
          </a:p>
          <a:p>
            <a:pPr>
              <a:lnSpc>
                <a:spcPct val="80000"/>
              </a:lnSpc>
              <a:buFont typeface="Font di sistema regolare"/>
              <a:buChar char="→"/>
            </a:pPr>
            <a:r>
              <a:rPr lang="en-GB" dirty="0"/>
              <a:t>Explanatory variables show linear, causal relationships to the response data. If one is unsure if their is a causal relationship between an explanatory variable and the response data, interpretation should be performed with care.</a:t>
            </a:r>
          </a:p>
        </p:txBody>
      </p:sp>
    </p:spTree>
    <p:extLst>
      <p:ext uri="{BB962C8B-B14F-4D97-AF65-F5344CB8AC3E}">
        <p14:creationId xmlns:p14="http://schemas.microsoft.com/office/powerpoint/2010/main" val="1987508710"/>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constrained ordination</a:t>
            </a:r>
            <a:br>
              <a:rPr lang="en-US" dirty="0"/>
            </a:br>
            <a:r>
              <a:rPr lang="en-US" dirty="0">
                <a:solidFill>
                  <a:srgbClr val="92D050"/>
                </a:solidFill>
              </a:rPr>
              <a:t>RDA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a:lnSpc>
                <a:spcPct val="80000"/>
              </a:lnSpc>
              <a:buFont typeface="Font di sistema regolare"/>
              <a:buChar char="→"/>
            </a:pPr>
            <a:r>
              <a:rPr lang="en-GB" dirty="0"/>
              <a:t>Redundancy analysis (RDA) is a method to extract and summarise the variation in a set of response variables that can be explained by a set of explanatory variables.</a:t>
            </a:r>
          </a:p>
          <a:p>
            <a:pPr>
              <a:lnSpc>
                <a:spcPct val="80000"/>
              </a:lnSpc>
              <a:buFont typeface="Font di sistema regolare"/>
              <a:buChar char="→"/>
            </a:pPr>
            <a:r>
              <a:rPr lang="en-GB" dirty="0"/>
              <a:t>RDA is a direct gradient analysis technique which summarises linear relationships between components of response variables that are "redundant" with (i.e. "explained" by) a set of explanatory variables.</a:t>
            </a:r>
          </a:p>
          <a:p>
            <a:pPr>
              <a:lnSpc>
                <a:spcPct val="80000"/>
              </a:lnSpc>
              <a:buFont typeface="Font di sistema regolare"/>
              <a:buChar char="→"/>
            </a:pPr>
            <a:r>
              <a:rPr lang="en-GB" dirty="0"/>
              <a:t>RDA extends multiple linear regression (MLR) by allowing regression of multiple response variables on multiple explanatory variables.</a:t>
            </a:r>
          </a:p>
          <a:p>
            <a:pPr>
              <a:lnSpc>
                <a:spcPct val="80000"/>
              </a:lnSpc>
              <a:buFont typeface="Font di sistema regolare"/>
              <a:buChar char="→"/>
            </a:pPr>
            <a:r>
              <a:rPr lang="en-GB" dirty="0"/>
              <a:t>A matrix of the fitted values of all response variables generated through MLR is then subject to principal components analysis (PCA). </a:t>
            </a:r>
          </a:p>
        </p:txBody>
      </p:sp>
    </p:spTree>
    <p:extLst>
      <p:ext uri="{BB962C8B-B14F-4D97-AF65-F5344CB8AC3E}">
        <p14:creationId xmlns:p14="http://schemas.microsoft.com/office/powerpoint/2010/main" val="217464526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constrained ordination</a:t>
            </a:r>
            <a:br>
              <a:rPr lang="en-US" dirty="0"/>
            </a:br>
            <a:r>
              <a:rPr lang="en-US" dirty="0">
                <a:solidFill>
                  <a:srgbClr val="92D050"/>
                </a:solidFill>
              </a:rPr>
              <a:t>RDA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a:lnSpc>
                <a:spcPct val="80000"/>
              </a:lnSpc>
              <a:buFont typeface="Font di sistema regolare"/>
              <a:buChar char="→"/>
            </a:pPr>
            <a:r>
              <a:rPr lang="en-GB" dirty="0"/>
              <a:t>RDA can also be considered a constrained version of principal components analysis (PCA), wherein canonical axes - built from linear combinations of response variables - must also be linear combinations of the explanatory variables (i.e. fitted by MLR).</a:t>
            </a:r>
          </a:p>
          <a:p>
            <a:pPr>
              <a:lnSpc>
                <a:spcPct val="80000"/>
              </a:lnSpc>
              <a:buFont typeface="Font di sistema regolare"/>
              <a:buChar char="→"/>
            </a:pPr>
            <a:r>
              <a:rPr lang="en-GB" dirty="0"/>
              <a:t>The RDA approach generates one ordination in the space defined by the matrix of response variables and another in the space defined by the matrix of explanatory variables</a:t>
            </a:r>
          </a:p>
        </p:txBody>
      </p:sp>
    </p:spTree>
    <p:extLst>
      <p:ext uri="{BB962C8B-B14F-4D97-AF65-F5344CB8AC3E}">
        <p14:creationId xmlns:p14="http://schemas.microsoft.com/office/powerpoint/2010/main" val="407835314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constrained ordination</a:t>
            </a:r>
            <a:br>
              <a:rPr lang="en-US" dirty="0"/>
            </a:br>
            <a:r>
              <a:rPr lang="en-US" dirty="0">
                <a:solidFill>
                  <a:srgbClr val="92D050"/>
                </a:solidFill>
              </a:rPr>
              <a:t>RDA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lnSpcReduction="10000"/>
          </a:bodyPr>
          <a:lstStyle/>
          <a:p>
            <a:pPr>
              <a:lnSpc>
                <a:spcPct val="80000"/>
              </a:lnSpc>
              <a:buFont typeface="Font di sistema regolare"/>
              <a:buChar char="→"/>
            </a:pPr>
            <a:r>
              <a:rPr lang="en-GB" dirty="0"/>
              <a:t>If your response variables are not dimensionally homogeneous (i.e. if they have different base units of measurement), you may centre them on their means or standardise them .</a:t>
            </a:r>
          </a:p>
          <a:p>
            <a:pPr>
              <a:lnSpc>
                <a:spcPct val="80000"/>
              </a:lnSpc>
              <a:buFont typeface="Font di sistema regolare"/>
              <a:buChar char="→"/>
            </a:pPr>
            <a:r>
              <a:rPr lang="en-GB" dirty="0"/>
              <a:t>Ensure the number of explanatory variables is less than the number of objects in your data matrices. If not your system is overdetermined.</a:t>
            </a:r>
          </a:p>
          <a:p>
            <a:pPr>
              <a:lnSpc>
                <a:spcPct val="80000"/>
              </a:lnSpc>
              <a:buFont typeface="Font di sistema regolare"/>
              <a:buChar char="→"/>
            </a:pPr>
            <a:r>
              <a:rPr lang="en-GB" dirty="0"/>
              <a:t>If your explanatory variables are not dimensionally homogeneous (e.g. have different physical units), centre them on their means and standardise them.</a:t>
            </a:r>
          </a:p>
          <a:p>
            <a:pPr>
              <a:lnSpc>
                <a:spcPct val="80000"/>
              </a:lnSpc>
              <a:buFont typeface="Font di sistema regolare"/>
              <a:buChar char="→"/>
            </a:pPr>
            <a:r>
              <a:rPr lang="en-GB" dirty="0"/>
              <a:t>Examine the distribution of each variable in you explanatory and response matrix. If the relationships are markedly non-linear, apply transformations to linearise the relationships and reduce the effect of outliers. </a:t>
            </a:r>
          </a:p>
          <a:p>
            <a:pPr>
              <a:lnSpc>
                <a:spcPct val="80000"/>
              </a:lnSpc>
              <a:buFont typeface="Font di sistema regolare"/>
              <a:buChar char="→"/>
            </a:pPr>
            <a:r>
              <a:rPr lang="en-GB" dirty="0"/>
              <a:t>If you wish to represent non-Euclidean relationships (e.g. Hellinger distances) between objects in an RDA ordination, you should apply an ecologically-motivated transformation discussed on this page before analysis.</a:t>
            </a:r>
          </a:p>
        </p:txBody>
      </p:sp>
    </p:spTree>
    <p:extLst>
      <p:ext uri="{BB962C8B-B14F-4D97-AF65-F5344CB8AC3E}">
        <p14:creationId xmlns:p14="http://schemas.microsoft.com/office/powerpoint/2010/main" val="3831155353"/>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constrained ordination</a:t>
            </a:r>
            <a:br>
              <a:rPr lang="en-US" dirty="0"/>
            </a:br>
            <a:r>
              <a:rPr lang="en-US" dirty="0">
                <a:solidFill>
                  <a:srgbClr val="92D050"/>
                </a:solidFill>
              </a:rPr>
              <a:t>RDA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a:lnSpc>
                <a:spcPct val="80000"/>
              </a:lnSpc>
              <a:buFont typeface="Font di sistema regolare"/>
              <a:buChar char="→"/>
            </a:pPr>
            <a:endParaRPr lang="en-GB" dirty="0"/>
          </a:p>
        </p:txBody>
      </p:sp>
      <p:pic>
        <p:nvPicPr>
          <p:cNvPr id="5" name="Immagine 4">
            <a:extLst>
              <a:ext uri="{FF2B5EF4-FFF2-40B4-BE49-F238E27FC236}">
                <a16:creationId xmlns:a16="http://schemas.microsoft.com/office/drawing/2014/main" id="{17574257-9879-DB4B-90C2-34436216123D}"/>
              </a:ext>
            </a:extLst>
          </p:cNvPr>
          <p:cNvPicPr>
            <a:picLocks noChangeAspect="1"/>
          </p:cNvPicPr>
          <p:nvPr/>
        </p:nvPicPr>
        <p:blipFill>
          <a:blip r:embed="rId4"/>
          <a:stretch>
            <a:fillRect/>
          </a:stretch>
        </p:blipFill>
        <p:spPr>
          <a:xfrm>
            <a:off x="4971351" y="643467"/>
            <a:ext cx="3048797" cy="2591843"/>
          </a:xfrm>
          <a:prstGeom prst="rect">
            <a:avLst/>
          </a:prstGeom>
        </p:spPr>
      </p:pic>
      <p:pic>
        <p:nvPicPr>
          <p:cNvPr id="7" name="Immagine 6">
            <a:extLst>
              <a:ext uri="{FF2B5EF4-FFF2-40B4-BE49-F238E27FC236}">
                <a16:creationId xmlns:a16="http://schemas.microsoft.com/office/drawing/2014/main" id="{9DE62854-1458-2B4E-A3C4-D7EFBC3F8B88}"/>
              </a:ext>
            </a:extLst>
          </p:cNvPr>
          <p:cNvPicPr>
            <a:picLocks noChangeAspect="1"/>
          </p:cNvPicPr>
          <p:nvPr/>
        </p:nvPicPr>
        <p:blipFill>
          <a:blip r:embed="rId5"/>
          <a:stretch>
            <a:fillRect/>
          </a:stretch>
        </p:blipFill>
        <p:spPr>
          <a:xfrm>
            <a:off x="8496686" y="643467"/>
            <a:ext cx="3048797" cy="2591843"/>
          </a:xfrm>
          <a:prstGeom prst="rect">
            <a:avLst/>
          </a:prstGeom>
        </p:spPr>
      </p:pic>
      <p:sp>
        <p:nvSpPr>
          <p:cNvPr id="11" name="Rettangolo 10">
            <a:extLst>
              <a:ext uri="{FF2B5EF4-FFF2-40B4-BE49-F238E27FC236}">
                <a16:creationId xmlns:a16="http://schemas.microsoft.com/office/drawing/2014/main" id="{7DEDC851-3580-B748-BC14-151FF2A65999}"/>
              </a:ext>
            </a:extLst>
          </p:cNvPr>
          <p:cNvSpPr/>
          <p:nvPr/>
        </p:nvSpPr>
        <p:spPr>
          <a:xfrm>
            <a:off x="4962494" y="3836568"/>
            <a:ext cx="6574112" cy="2268810"/>
          </a:xfrm>
          <a:prstGeom prst="rect">
            <a:avLst/>
          </a:prstGeom>
        </p:spPr>
        <p:txBody>
          <a:bodyPr wrap="square">
            <a:no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2000" b="0" i="0" u="none" strike="noStrike" kern="1200" cap="none" spc="0" normalizeH="0" baseline="0" noProof="0" dirty="0">
                <a:ln>
                  <a:noFill/>
                </a:ln>
                <a:solidFill>
                  <a:prstClr val="white"/>
                </a:solidFill>
                <a:effectLst/>
                <a:uLnTx/>
                <a:uFillTx/>
                <a:latin typeface="Tw Cen MT" panose="020B0602020104020603"/>
                <a:ea typeface="+mn-ea"/>
                <a:cs typeface="+mn-cs"/>
              </a:rPr>
              <a:t>Schematic representation of an RDA biplot (figure on the right) and an RDA triplot (figure on the left). An RDA biplot ordinates objects as points and either response or explanatory variables as vectors (red arrows). Levels of nominal variables are plotted as points (red). In a triplot, objects are ordinated as points (blue) while both response and explanatory variables (red and green arrows resp.) are plotted as vectors. Levels of nominal variables are plotted as points (green). </a:t>
            </a:r>
          </a:p>
        </p:txBody>
      </p:sp>
    </p:spTree>
    <p:extLst>
      <p:ext uri="{BB962C8B-B14F-4D97-AF65-F5344CB8AC3E}">
        <p14:creationId xmlns:p14="http://schemas.microsoft.com/office/powerpoint/2010/main" val="14910273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unconstrained ordination</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t>Unconstrained ordinations are a type of 'indirect gradient analysis' - any interpretation of potential effects of other factors that generated the patterns can only be made indirectly because those factors were not explicitly included in the analysis.</a:t>
            </a:r>
          </a:p>
          <a:p>
            <a:pPr>
              <a:buFont typeface="Font di sistema regolare"/>
              <a:buChar char="→"/>
            </a:pPr>
            <a:r>
              <a:rPr lang="en-GB" dirty="0">
                <a:solidFill>
                  <a:srgbClr val="92D050"/>
                </a:solidFill>
              </a:rPr>
              <a:t>N</a:t>
            </a:r>
            <a:r>
              <a:rPr lang="en-GB" dirty="0"/>
              <a:t>on metric </a:t>
            </a:r>
            <a:r>
              <a:rPr lang="en-GB" dirty="0">
                <a:solidFill>
                  <a:srgbClr val="92D050"/>
                </a:solidFill>
              </a:rPr>
              <a:t>M</a:t>
            </a:r>
            <a:r>
              <a:rPr lang="en-GB" dirty="0"/>
              <a:t>ulti </a:t>
            </a:r>
            <a:r>
              <a:rPr lang="en-GB" dirty="0">
                <a:solidFill>
                  <a:srgbClr val="92D050"/>
                </a:solidFill>
              </a:rPr>
              <a:t>D</a:t>
            </a:r>
            <a:r>
              <a:rPr lang="en-GB" dirty="0"/>
              <a:t>imensional </a:t>
            </a:r>
            <a:r>
              <a:rPr lang="en-GB" dirty="0">
                <a:solidFill>
                  <a:srgbClr val="92D050"/>
                </a:solidFill>
              </a:rPr>
              <a:t>S</a:t>
            </a:r>
            <a:r>
              <a:rPr lang="en-GB" dirty="0"/>
              <a:t>caling (</a:t>
            </a:r>
            <a:r>
              <a:rPr lang="en-GB" dirty="0">
                <a:solidFill>
                  <a:srgbClr val="92D050"/>
                </a:solidFill>
              </a:rPr>
              <a:t>nMDS</a:t>
            </a:r>
            <a:r>
              <a:rPr lang="en-GB" dirty="0"/>
              <a:t>) - Distance based</a:t>
            </a:r>
          </a:p>
          <a:p>
            <a:pPr>
              <a:buFont typeface="Font di sistema regolare"/>
              <a:buChar char="→"/>
            </a:pPr>
            <a:r>
              <a:rPr lang="en-GB" dirty="0">
                <a:solidFill>
                  <a:srgbClr val="92D050"/>
                </a:solidFill>
              </a:rPr>
              <a:t>P</a:t>
            </a:r>
            <a:r>
              <a:rPr lang="en-GB" dirty="0"/>
              <a:t>rincipal </a:t>
            </a:r>
            <a:r>
              <a:rPr lang="en-GB" dirty="0">
                <a:solidFill>
                  <a:srgbClr val="92D050"/>
                </a:solidFill>
              </a:rPr>
              <a:t>C</a:t>
            </a:r>
            <a:r>
              <a:rPr lang="en-GB" dirty="0"/>
              <a:t>omponent </a:t>
            </a:r>
            <a:r>
              <a:rPr lang="en-GB" dirty="0">
                <a:solidFill>
                  <a:srgbClr val="92D050"/>
                </a:solidFill>
              </a:rPr>
              <a:t>A</a:t>
            </a:r>
            <a:r>
              <a:rPr lang="en-GB" dirty="0"/>
              <a:t>nalysis (</a:t>
            </a:r>
            <a:r>
              <a:rPr lang="en-GB" dirty="0">
                <a:solidFill>
                  <a:srgbClr val="92D050"/>
                </a:solidFill>
              </a:rPr>
              <a:t>PCA</a:t>
            </a:r>
            <a:r>
              <a:rPr lang="en-GB" dirty="0"/>
              <a:t>)– Linear based</a:t>
            </a:r>
          </a:p>
        </p:txBody>
      </p:sp>
    </p:spTree>
    <p:extLst>
      <p:ext uri="{BB962C8B-B14F-4D97-AF65-F5344CB8AC3E}">
        <p14:creationId xmlns:p14="http://schemas.microsoft.com/office/powerpoint/2010/main" val="232198778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unconstrained ordination</a:t>
            </a:r>
            <a:br>
              <a:rPr lang="en-US" dirty="0"/>
            </a:br>
            <a:r>
              <a:rPr lang="en-US" dirty="0" err="1">
                <a:solidFill>
                  <a:srgbClr val="92D050"/>
                </a:solidFill>
              </a:rPr>
              <a:t>nMDS</a:t>
            </a:r>
            <a:endParaRPr lang="en-US" dirty="0">
              <a:solidFill>
                <a:srgbClr val="92D050"/>
              </a:solidFill>
            </a:endParaRP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Autofit/>
          </a:bodyPr>
          <a:lstStyle/>
          <a:p>
            <a:pPr>
              <a:lnSpc>
                <a:spcPct val="70000"/>
              </a:lnSpc>
              <a:buFont typeface="Font di sistema regolare"/>
              <a:buChar char="→"/>
            </a:pPr>
            <a:r>
              <a:rPr lang="en-GB" dirty="0"/>
              <a:t>The main aim is to locate samples in low dimensional ordination space (two or three axes) so as the Euclidean distances between these samples correspond to the dissimilarities represented by the original dissimilarity index.</a:t>
            </a:r>
          </a:p>
          <a:p>
            <a:pPr>
              <a:lnSpc>
                <a:spcPct val="70000"/>
              </a:lnSpc>
              <a:buFont typeface="Font di sistema regolare"/>
              <a:buChar char="→"/>
            </a:pPr>
            <a:r>
              <a:rPr lang="en-GB" dirty="0"/>
              <a:t>The method is non-metric, because it does not use the raw dissimilarity values, but converts them into the ranks and use these ranks in the calculation.</a:t>
            </a:r>
          </a:p>
          <a:p>
            <a:pPr>
              <a:lnSpc>
                <a:spcPct val="70000"/>
              </a:lnSpc>
              <a:buFont typeface="Font di sistema regolare"/>
              <a:buChar char="→"/>
            </a:pPr>
            <a:r>
              <a:rPr lang="en-GB" dirty="0"/>
              <a:t>The algorithm is iterative - it starts from the initial distribution of samples in the ordination space, and by the iterative reshuffling of samples it searches for optimal final distribution.</a:t>
            </a:r>
          </a:p>
          <a:p>
            <a:pPr>
              <a:lnSpc>
                <a:spcPct val="70000"/>
              </a:lnSpc>
              <a:buFont typeface="Font di sistema regolare"/>
              <a:buChar char="→"/>
            </a:pPr>
            <a:r>
              <a:rPr lang="en-GB" dirty="0"/>
              <a:t>Due to the iterative nature of the algorithm, each run may result in a different solution.</a:t>
            </a:r>
          </a:p>
        </p:txBody>
      </p:sp>
    </p:spTree>
    <p:extLst>
      <p:ext uri="{BB962C8B-B14F-4D97-AF65-F5344CB8AC3E}">
        <p14:creationId xmlns:p14="http://schemas.microsoft.com/office/powerpoint/2010/main" val="97615806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unconstrained ordination</a:t>
            </a:r>
            <a:br>
              <a:rPr lang="en-US" dirty="0"/>
            </a:br>
            <a:r>
              <a:rPr lang="en-US" dirty="0" err="1">
                <a:solidFill>
                  <a:srgbClr val="92D050"/>
                </a:solidFill>
              </a:rPr>
              <a:t>nMDS</a:t>
            </a:r>
            <a:endParaRPr lang="en-US" dirty="0">
              <a:solidFill>
                <a:srgbClr val="92D050"/>
              </a:solidFill>
            </a:endParaRP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Autofit/>
          </a:bodyPr>
          <a:lstStyle/>
          <a:p>
            <a:pPr marL="0" indent="0">
              <a:lnSpc>
                <a:spcPct val="70000"/>
              </a:lnSpc>
              <a:buNone/>
            </a:pPr>
            <a:r>
              <a:rPr lang="en-GB" dirty="0"/>
              <a:t>The so-called stress value give us an estimation of how good the ordination is.</a:t>
            </a:r>
          </a:p>
          <a:p>
            <a:pPr marL="0" indent="0">
              <a:lnSpc>
                <a:spcPct val="70000"/>
              </a:lnSpc>
              <a:buNone/>
            </a:pPr>
            <a:r>
              <a:rPr lang="en-GB" dirty="0"/>
              <a:t>As a rule of thumb, an ordination with a stress value around or above 0.2 is deemed suspect and a stress value approaching 0.3 indicates that the ordination is arbitrary.</a:t>
            </a:r>
          </a:p>
          <a:p>
            <a:pPr marL="0" indent="0">
              <a:lnSpc>
                <a:spcPct val="70000"/>
              </a:lnSpc>
              <a:buNone/>
            </a:pPr>
            <a:r>
              <a:rPr lang="en-GB" dirty="0"/>
              <a:t>Stress values equal to or below 0.1 are considered fair, while values equal to or below 0.05 indicate good fit.</a:t>
            </a:r>
          </a:p>
          <a:p>
            <a:pPr marL="0" indent="0">
              <a:lnSpc>
                <a:spcPct val="70000"/>
              </a:lnSpc>
              <a:buNone/>
            </a:pPr>
            <a:r>
              <a:rPr lang="en-GB" dirty="0"/>
              <a:t>Plotting the observed stress values against the number of dimensions used in a series of NMDS runs can guide your selection of an appropriate number of dimensions. </a:t>
            </a:r>
          </a:p>
          <a:p>
            <a:pPr marL="0" indent="0">
              <a:lnSpc>
                <a:spcPct val="70000"/>
              </a:lnSpc>
              <a:buNone/>
            </a:pPr>
            <a:endParaRPr lang="en-GB" dirty="0"/>
          </a:p>
          <a:p>
            <a:pPr marL="0" indent="0">
              <a:lnSpc>
                <a:spcPct val="70000"/>
              </a:lnSpc>
              <a:buNone/>
            </a:pPr>
            <a:endParaRPr lang="en-GB" dirty="0"/>
          </a:p>
          <a:p>
            <a:pPr marL="0" indent="0">
              <a:lnSpc>
                <a:spcPct val="70000"/>
              </a:lnSpc>
              <a:buNone/>
            </a:pPr>
            <a:endParaRPr lang="en-GB" dirty="0"/>
          </a:p>
          <a:p>
            <a:pPr marL="0" indent="0">
              <a:lnSpc>
                <a:spcPct val="70000"/>
              </a:lnSpc>
              <a:buNone/>
            </a:pPr>
            <a:endParaRPr lang="en-GB" dirty="0"/>
          </a:p>
          <a:p>
            <a:pPr marL="0" indent="0">
              <a:lnSpc>
                <a:spcPct val="70000"/>
              </a:lnSpc>
              <a:buNone/>
            </a:pPr>
            <a:endParaRPr lang="en-GB" dirty="0"/>
          </a:p>
        </p:txBody>
      </p:sp>
      <p:pic>
        <p:nvPicPr>
          <p:cNvPr id="5" name="Immagine 4">
            <a:extLst>
              <a:ext uri="{FF2B5EF4-FFF2-40B4-BE49-F238E27FC236}">
                <a16:creationId xmlns:a16="http://schemas.microsoft.com/office/drawing/2014/main" id="{201AB822-6854-0B45-9F56-117799D5E101}"/>
              </a:ext>
            </a:extLst>
          </p:cNvPr>
          <p:cNvPicPr>
            <a:picLocks noChangeAspect="1"/>
          </p:cNvPicPr>
          <p:nvPr/>
        </p:nvPicPr>
        <p:blipFill>
          <a:blip r:embed="rId4"/>
          <a:stretch>
            <a:fillRect/>
          </a:stretch>
        </p:blipFill>
        <p:spPr>
          <a:xfrm>
            <a:off x="5030577" y="4168204"/>
            <a:ext cx="2833521" cy="2368062"/>
          </a:xfrm>
          <a:prstGeom prst="rect">
            <a:avLst/>
          </a:prstGeom>
        </p:spPr>
      </p:pic>
      <p:sp>
        <p:nvSpPr>
          <p:cNvPr id="6" name="Rettangolo 5">
            <a:extLst>
              <a:ext uri="{FF2B5EF4-FFF2-40B4-BE49-F238E27FC236}">
                <a16:creationId xmlns:a16="http://schemas.microsoft.com/office/drawing/2014/main" id="{329C2AA4-E618-2C46-A931-CCB38BEF752E}"/>
              </a:ext>
            </a:extLst>
          </p:cNvPr>
          <p:cNvSpPr/>
          <p:nvPr/>
        </p:nvSpPr>
        <p:spPr>
          <a:xfrm>
            <a:off x="8042442" y="4536627"/>
            <a:ext cx="3275522" cy="1631216"/>
          </a:xfrm>
          <a:prstGeom prst="rect">
            <a:avLst/>
          </a:prstGeom>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dirty="0">
                <a:ln>
                  <a:noFill/>
                </a:ln>
                <a:solidFill>
                  <a:prstClr val="white"/>
                </a:solidFill>
                <a:effectLst/>
                <a:uLnTx/>
                <a:uFillTx/>
                <a:latin typeface="Tw Cen MT" panose="020B0602020104020603"/>
                <a:ea typeface="+mn-ea"/>
                <a:cs typeface="+mn-cs"/>
              </a:rPr>
              <a:t>Shepard stress plot showing the relationship between the actual dissimilarities between objects (from the original dissimilarity matrix) and the ordination distances (i.e. the distances on the final plot). If these are well correlated, the ordination stress will be low and the visualisation trustworthy. If there is a large amount of scatter (i.e. a poor linear relationship), then the ordination is not representative of the original distances. Occasionally, specific objects may be ordinated poorly (blue arrow), despite the overall solution being acceptable. </a:t>
            </a:r>
          </a:p>
        </p:txBody>
      </p:sp>
    </p:spTree>
    <p:extLst>
      <p:ext uri="{BB962C8B-B14F-4D97-AF65-F5344CB8AC3E}">
        <p14:creationId xmlns:p14="http://schemas.microsoft.com/office/powerpoint/2010/main" val="181240253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unconstrained ordination</a:t>
            </a:r>
            <a:br>
              <a:rPr lang="en-US" dirty="0"/>
            </a:br>
            <a:r>
              <a:rPr lang="en-US" dirty="0" err="1">
                <a:solidFill>
                  <a:srgbClr val="92D050"/>
                </a:solidFill>
              </a:rPr>
              <a:t>nMDS</a:t>
            </a:r>
            <a:endParaRPr lang="en-US" dirty="0">
              <a:solidFill>
                <a:srgbClr val="92D050"/>
              </a:solidFill>
            </a:endParaRP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Autofit/>
          </a:bodyPr>
          <a:lstStyle/>
          <a:p>
            <a:pPr>
              <a:lnSpc>
                <a:spcPct val="70000"/>
              </a:lnSpc>
              <a:buFont typeface="Font di sistema regolare"/>
              <a:buChar char="→"/>
            </a:pPr>
            <a:r>
              <a:rPr lang="en-GB" dirty="0"/>
              <a:t>Reading NMDS plots is quite straightforward: objects that are ordinated closer to one another are likely to be more similar than those further apart. However, the scale of the axes is arbitrary as is the orientation of the plot. Solutions with higher stress values (usually above 0.20) should be interpreted with caution and those with stress above 0.30 are highly suspect.</a:t>
            </a:r>
          </a:p>
          <a:p>
            <a:pPr>
              <a:lnSpc>
                <a:spcPct val="70000"/>
              </a:lnSpc>
              <a:buFont typeface="Font di sistema regolare"/>
              <a:buChar char="→"/>
            </a:pPr>
            <a:r>
              <a:rPr lang="en-GB" dirty="0"/>
              <a:t>Tight clusters of points that are well-separated from other clusters may indicate sub-populations in the data. The stress of the solution would be minimally affected by rearranging points in a tight cluster. Re-running an NMDS with only those objects in a given cluster may reveal more informative patterns. </a:t>
            </a:r>
          </a:p>
          <a:p>
            <a:pPr>
              <a:lnSpc>
                <a:spcPct val="70000"/>
              </a:lnSpc>
              <a:buFont typeface="Font di sistema regolare"/>
              <a:buChar char="→"/>
            </a:pPr>
            <a:r>
              <a:rPr lang="en-GB" dirty="0"/>
              <a:t>NMDS is suited to indirect gradient analysis. If the patterns in an ordination corroborate existing knowledge or a hypothesis, there may be grounds for a direct gradient analysis, a hypothesis test, or the design of a new sampling campaign targeting that variation</a:t>
            </a:r>
            <a:r>
              <a:rPr lang="en-GB"/>
              <a:t>. </a:t>
            </a:r>
            <a:endParaRPr lang="en-GB" dirty="0"/>
          </a:p>
        </p:txBody>
      </p:sp>
    </p:spTree>
    <p:extLst>
      <p:ext uri="{BB962C8B-B14F-4D97-AF65-F5344CB8AC3E}">
        <p14:creationId xmlns:p14="http://schemas.microsoft.com/office/powerpoint/2010/main" val="52907699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unconstrained ordination</a:t>
            </a:r>
            <a:br>
              <a:rPr lang="en-US" dirty="0"/>
            </a:br>
            <a:r>
              <a:rPr lang="en-US" dirty="0">
                <a:solidFill>
                  <a:srgbClr val="92D050"/>
                </a:solidFill>
              </a:rPr>
              <a:t>pca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Autofit/>
          </a:bodyPr>
          <a:lstStyle/>
          <a:p>
            <a:pPr>
              <a:lnSpc>
                <a:spcPct val="70000"/>
              </a:lnSpc>
              <a:buFont typeface="Font di sistema regolare"/>
              <a:buChar char="→"/>
            </a:pPr>
            <a:r>
              <a:rPr lang="en-GB" dirty="0"/>
              <a:t>Principal component analysis (PCA) is a linear unconstrained ordination method.</a:t>
            </a:r>
          </a:p>
          <a:p>
            <a:pPr>
              <a:lnSpc>
                <a:spcPct val="70000"/>
              </a:lnSpc>
              <a:buFont typeface="Font di sistema regolare"/>
              <a:buChar char="→"/>
            </a:pPr>
            <a:r>
              <a:rPr lang="en-GB" dirty="0"/>
              <a:t>It is implicitly based on Euclidean distances among samples, which is suffering from double-zero problem. As such, PCA is not suitable for heterogeneous compositional datasets with many zeros (so common in case of ecological datasets with many species missing in many samples).</a:t>
            </a:r>
          </a:p>
          <a:p>
            <a:pPr>
              <a:lnSpc>
                <a:spcPct val="70000"/>
              </a:lnSpc>
              <a:buFont typeface="Font di sistema regolare"/>
              <a:buChar char="→"/>
            </a:pPr>
            <a:r>
              <a:rPr lang="en-GB" dirty="0"/>
              <a:t>It can be applied to quantitative variables (these could be also negative), and also presence-absence data, but it cannot handle qualitative variables.</a:t>
            </a:r>
            <a:br>
              <a:rPr lang="en-GB" dirty="0"/>
            </a:br>
            <a:r>
              <a:rPr lang="en-GB" sz="1600" dirty="0">
                <a:solidFill>
                  <a:srgbClr val="92D050"/>
                </a:solidFill>
              </a:rPr>
              <a:t>However, up-to-date methods in R allow to handle bot qualitative and quantitative data in a </a:t>
            </a:r>
            <a:r>
              <a:rPr lang="en-GB" sz="1600" dirty="0" err="1">
                <a:solidFill>
                  <a:srgbClr val="92D050"/>
                </a:solidFill>
              </a:rPr>
              <a:t>mixedPCA</a:t>
            </a:r>
            <a:r>
              <a:rPr lang="en-GB" sz="1600" dirty="0">
                <a:solidFill>
                  <a:srgbClr val="92D050"/>
                </a:solidFill>
              </a:rPr>
              <a:t> approach.</a:t>
            </a:r>
          </a:p>
        </p:txBody>
      </p:sp>
    </p:spTree>
    <p:extLst>
      <p:ext uri="{BB962C8B-B14F-4D97-AF65-F5344CB8AC3E}">
        <p14:creationId xmlns:p14="http://schemas.microsoft.com/office/powerpoint/2010/main" val="2214064065"/>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unconstrained ordination</a:t>
            </a:r>
            <a:br>
              <a:rPr lang="en-US" dirty="0"/>
            </a:br>
            <a:r>
              <a:rPr lang="en-US" dirty="0">
                <a:solidFill>
                  <a:srgbClr val="92D050"/>
                </a:solidFill>
              </a:rPr>
              <a:t>pca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Autofit/>
          </a:bodyPr>
          <a:lstStyle/>
          <a:p>
            <a:pPr>
              <a:lnSpc>
                <a:spcPct val="70000"/>
              </a:lnSpc>
              <a:buFont typeface="Font di sistema regolare"/>
              <a:buChar char="→"/>
            </a:pPr>
            <a:r>
              <a:rPr lang="en-GB" dirty="0"/>
              <a:t>PCA is a method to summarise, in a low-dimensional space, the variance in a multivariate scatter of points, providing an overview of linear relationships between your objects and variables.</a:t>
            </a:r>
          </a:p>
          <a:p>
            <a:pPr>
              <a:lnSpc>
                <a:spcPct val="70000"/>
              </a:lnSpc>
              <a:buFont typeface="Font di sistema regolare"/>
              <a:buChar char="→"/>
            </a:pPr>
            <a:r>
              <a:rPr lang="en-GB" dirty="0"/>
              <a:t>Imagine to have a data table with 50 objects described by 5 variables. </a:t>
            </a:r>
          </a:p>
          <a:p>
            <a:pPr>
              <a:lnSpc>
                <a:spcPct val="70000"/>
              </a:lnSpc>
              <a:buFont typeface="Font di sistema regolare"/>
              <a:buChar char="→"/>
            </a:pPr>
            <a:r>
              <a:rPr lang="en-GB" dirty="0"/>
              <a:t>A 5-dimensional scatter plot (i.e. a plot with 5 orthogonal axes) with each object's coordinates in the form (x1, x2, x3, x4, x5) is impossible to visualise and interpret.</a:t>
            </a:r>
          </a:p>
          <a:p>
            <a:pPr>
              <a:lnSpc>
                <a:spcPct val="70000"/>
              </a:lnSpc>
              <a:buFont typeface="Font di sistema regolare"/>
              <a:buChar char="→"/>
            </a:pPr>
            <a:r>
              <a:rPr lang="en-GB" dirty="0"/>
              <a:t>PCA attempts to express most of the variability in this 5-dimensional space by rotating it in such a way that a lower-dimensional representation will bring out most of the variability of the higher-dimensional space.</a:t>
            </a:r>
          </a:p>
          <a:p>
            <a:pPr>
              <a:lnSpc>
                <a:spcPct val="70000"/>
              </a:lnSpc>
              <a:buFont typeface="Font di sistema regolare"/>
              <a:buChar char="→"/>
            </a:pPr>
            <a:r>
              <a:rPr lang="en-GB" dirty="0"/>
              <a:t>A new set of axes (known as principal components) is created as a basis of the lower-dimensional representation.</a:t>
            </a:r>
          </a:p>
        </p:txBody>
      </p:sp>
    </p:spTree>
    <p:extLst>
      <p:ext uri="{BB962C8B-B14F-4D97-AF65-F5344CB8AC3E}">
        <p14:creationId xmlns:p14="http://schemas.microsoft.com/office/powerpoint/2010/main" val="155081477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unconstrained ordination</a:t>
            </a:r>
            <a:br>
              <a:rPr lang="en-US" dirty="0"/>
            </a:br>
            <a:r>
              <a:rPr lang="en-US" dirty="0">
                <a:solidFill>
                  <a:srgbClr val="92D050"/>
                </a:solidFill>
              </a:rPr>
              <a:t>pca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Autofit/>
          </a:bodyPr>
          <a:lstStyle/>
          <a:p>
            <a:pPr>
              <a:lnSpc>
                <a:spcPct val="70000"/>
              </a:lnSpc>
              <a:buFont typeface="Font di sistema regolare"/>
              <a:buChar char="→"/>
            </a:pPr>
            <a:endParaRPr lang="en-GB" dirty="0"/>
          </a:p>
        </p:txBody>
      </p:sp>
      <p:pic>
        <p:nvPicPr>
          <p:cNvPr id="5" name="Immagine 4">
            <a:extLst>
              <a:ext uri="{FF2B5EF4-FFF2-40B4-BE49-F238E27FC236}">
                <a16:creationId xmlns:a16="http://schemas.microsoft.com/office/drawing/2014/main" id="{67A52281-EB00-CD4E-B429-D87052B69B56}"/>
              </a:ext>
            </a:extLst>
          </p:cNvPr>
          <p:cNvPicPr>
            <a:picLocks noChangeAspect="1"/>
          </p:cNvPicPr>
          <p:nvPr/>
        </p:nvPicPr>
        <p:blipFill>
          <a:blip r:embed="rId4"/>
          <a:stretch>
            <a:fillRect/>
          </a:stretch>
        </p:blipFill>
        <p:spPr>
          <a:xfrm>
            <a:off x="5045494" y="697621"/>
            <a:ext cx="3212933" cy="2731378"/>
          </a:xfrm>
          <a:prstGeom prst="rect">
            <a:avLst/>
          </a:prstGeom>
        </p:spPr>
      </p:pic>
      <p:pic>
        <p:nvPicPr>
          <p:cNvPr id="7" name="Immagine 6">
            <a:extLst>
              <a:ext uri="{FF2B5EF4-FFF2-40B4-BE49-F238E27FC236}">
                <a16:creationId xmlns:a16="http://schemas.microsoft.com/office/drawing/2014/main" id="{0EC85693-556F-884D-B298-5C74A2AD7BCF}"/>
              </a:ext>
            </a:extLst>
          </p:cNvPr>
          <p:cNvPicPr>
            <a:picLocks noChangeAspect="1"/>
          </p:cNvPicPr>
          <p:nvPr/>
        </p:nvPicPr>
        <p:blipFill>
          <a:blip r:embed="rId5"/>
          <a:stretch>
            <a:fillRect/>
          </a:stretch>
        </p:blipFill>
        <p:spPr>
          <a:xfrm>
            <a:off x="8332549" y="697622"/>
            <a:ext cx="3212933" cy="2731378"/>
          </a:xfrm>
          <a:prstGeom prst="rect">
            <a:avLst/>
          </a:prstGeom>
        </p:spPr>
      </p:pic>
      <p:sp>
        <p:nvSpPr>
          <p:cNvPr id="8" name="Rettangolo 7">
            <a:extLst>
              <a:ext uri="{FF2B5EF4-FFF2-40B4-BE49-F238E27FC236}">
                <a16:creationId xmlns:a16="http://schemas.microsoft.com/office/drawing/2014/main" id="{31B04766-2A2E-B846-BC86-CDBCD5B22AC1}"/>
              </a:ext>
            </a:extLst>
          </p:cNvPr>
          <p:cNvSpPr/>
          <p:nvPr/>
        </p:nvSpPr>
        <p:spPr>
          <a:xfrm>
            <a:off x="5029726" y="3721028"/>
            <a:ext cx="6515756" cy="2585323"/>
          </a:xfrm>
          <a:prstGeom prst="rect">
            <a:avLst/>
          </a:prstGeom>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white"/>
                </a:solidFill>
                <a:effectLst/>
                <a:uLnTx/>
                <a:uFillTx/>
                <a:latin typeface="Tw Cen MT" panose="020B0602020104020603"/>
                <a:ea typeface="+mn-ea"/>
                <a:cs typeface="+mn-cs"/>
              </a:rPr>
              <a:t>Panel on the left shows a 3-dimensional scatter plot in which the variability between the six points in box </a:t>
            </a:r>
            <a:r>
              <a:rPr kumimoji="0" lang="en-GB" sz="1800" b="0" i="1" u="none" strike="noStrike" kern="1200" cap="none" spc="0" normalizeH="0" baseline="0" noProof="0" dirty="0">
                <a:ln>
                  <a:noFill/>
                </a:ln>
                <a:solidFill>
                  <a:prstClr val="white"/>
                </a:solidFill>
                <a:effectLst/>
                <a:uLnTx/>
                <a:uFillTx/>
                <a:latin typeface="Tw Cen MT" panose="020B0602020104020603"/>
                <a:ea typeface="+mn-ea"/>
                <a:cs typeface="+mn-cs"/>
              </a:rPr>
              <a:t>i</a:t>
            </a:r>
            <a:r>
              <a:rPr kumimoji="0" lang="en-GB" sz="1800" b="0" i="0" u="none" strike="noStrike" kern="1200" cap="none" spc="0" normalizeH="0" baseline="0" noProof="0" dirty="0">
                <a:ln>
                  <a:noFill/>
                </a:ln>
                <a:solidFill>
                  <a:prstClr val="white"/>
                </a:solidFill>
                <a:effectLst/>
                <a:uLnTx/>
                <a:uFillTx/>
                <a:latin typeface="Tw Cen MT" panose="020B0602020104020603"/>
                <a:ea typeface="+mn-ea"/>
                <a:cs typeface="+mn-cs"/>
              </a:rPr>
              <a:t> is obscured. Panel on the right shows a rotation of the original axes to maximise the variability in a two dimensional space. The first principal component would be constructed in the direction of maximum scatter (i.e. maximum variability; dashed line). Subsequent PCs would be constructed in the same manner, however, must be orthogonal to (have no correlation with) all other PCs. The original variables would be rescaled as needed and may be represented in a biplot</a:t>
            </a:r>
          </a:p>
        </p:txBody>
      </p:sp>
    </p:spTree>
    <p:extLst>
      <p:ext uri="{BB962C8B-B14F-4D97-AF65-F5344CB8AC3E}">
        <p14:creationId xmlns:p14="http://schemas.microsoft.com/office/powerpoint/2010/main" val="4279961917"/>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unconstrained ordination</a:t>
            </a:r>
            <a:br>
              <a:rPr lang="en-US" dirty="0"/>
            </a:br>
            <a:r>
              <a:rPr lang="en-US" dirty="0">
                <a:solidFill>
                  <a:srgbClr val="92D050"/>
                </a:solidFill>
              </a:rPr>
              <a:t>pca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Autofit/>
          </a:bodyPr>
          <a:lstStyle/>
          <a:p>
            <a:pPr>
              <a:lnSpc>
                <a:spcPct val="70000"/>
              </a:lnSpc>
              <a:buFont typeface="Font di sistema regolare"/>
              <a:buChar char="→"/>
            </a:pPr>
            <a:r>
              <a:rPr lang="en-GB" dirty="0"/>
              <a:t>The </a:t>
            </a:r>
            <a:r>
              <a:rPr lang="en-GB" dirty="0">
                <a:solidFill>
                  <a:srgbClr val="92D050"/>
                </a:solidFill>
              </a:rPr>
              <a:t>total variance</a:t>
            </a:r>
            <a:r>
              <a:rPr lang="en-GB" dirty="0"/>
              <a:t> of the data set, that is, the total variance of all variables across all objects.</a:t>
            </a:r>
          </a:p>
          <a:p>
            <a:pPr>
              <a:lnSpc>
                <a:spcPct val="70000"/>
              </a:lnSpc>
              <a:buFont typeface="Font di sistema regolare"/>
              <a:buChar char="→"/>
            </a:pPr>
            <a:r>
              <a:rPr lang="en-GB" dirty="0"/>
              <a:t>The </a:t>
            </a:r>
            <a:r>
              <a:rPr lang="en-GB" dirty="0">
                <a:solidFill>
                  <a:srgbClr val="92D050"/>
                </a:solidFill>
              </a:rPr>
              <a:t>eigenvalues</a:t>
            </a:r>
            <a:r>
              <a:rPr lang="en-GB" dirty="0"/>
              <a:t> associated with each PC. Examining the proportion of variance explained attributed to each PC is useful in determining how much variation that PC is able to 'explain’.</a:t>
            </a:r>
          </a:p>
          <a:p>
            <a:pPr>
              <a:lnSpc>
                <a:spcPct val="70000"/>
              </a:lnSpc>
              <a:buFont typeface="Font di sistema regolare"/>
              <a:buChar char="→"/>
            </a:pPr>
            <a:r>
              <a:rPr lang="en-GB" dirty="0"/>
              <a:t>Objects and variables will have a </a:t>
            </a:r>
            <a:r>
              <a:rPr lang="en-GB" dirty="0">
                <a:solidFill>
                  <a:srgbClr val="92D050"/>
                </a:solidFill>
              </a:rPr>
              <a:t>score</a:t>
            </a:r>
            <a:r>
              <a:rPr lang="en-GB" dirty="0"/>
              <a:t> on each PCs calculated. The scores act as a new set of coordinates in the space described by PC axes. </a:t>
            </a:r>
          </a:p>
          <a:p>
            <a:pPr>
              <a:lnSpc>
                <a:spcPct val="70000"/>
              </a:lnSpc>
              <a:buFont typeface="Font di sistema regolare"/>
              <a:buChar char="→"/>
            </a:pPr>
            <a:r>
              <a:rPr lang="en-GB" dirty="0"/>
              <a:t>The </a:t>
            </a:r>
            <a:r>
              <a:rPr lang="en-GB" dirty="0">
                <a:solidFill>
                  <a:srgbClr val="92D050"/>
                </a:solidFill>
              </a:rPr>
              <a:t>variable loadings</a:t>
            </a:r>
            <a:r>
              <a:rPr lang="en-GB" dirty="0"/>
              <a:t> may be understood as how much each variable 'contributed' to building a PC. The absolute value of the loadings should be considered as the signs are arbitrary.</a:t>
            </a:r>
          </a:p>
        </p:txBody>
      </p:sp>
    </p:spTree>
    <p:extLst>
      <p:ext uri="{BB962C8B-B14F-4D97-AF65-F5344CB8AC3E}">
        <p14:creationId xmlns:p14="http://schemas.microsoft.com/office/powerpoint/2010/main" val="950636925"/>
      </p:ext>
    </p:extLst>
  </p:cSld>
  <p:clrMapOvr>
    <a:overrideClrMapping bg1="dk1" tx1="lt1" bg2="dk2" tx2="lt2" accent1="accent1" accent2="accent2" accent3="accent3" accent4="accent4" accent5="accent5" accent6="accent6" hlink="hlink" folHlink="folHlink"/>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ntegrale">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2181</Words>
  <Application>Microsoft Macintosh PowerPoint</Application>
  <PresentationFormat>Widescreen</PresentationFormat>
  <Paragraphs>98</Paragraphs>
  <Slides>19</Slides>
  <Notes>19</Notes>
  <HiddenSlides>0</HiddenSlides>
  <MMClips>0</MMClips>
  <ScaleCrop>false</ScaleCrop>
  <HeadingPairs>
    <vt:vector size="6" baseType="variant">
      <vt:variant>
        <vt:lpstr>Caratteri utilizzati</vt:lpstr>
      </vt:variant>
      <vt:variant>
        <vt:i4>7</vt:i4>
      </vt:variant>
      <vt:variant>
        <vt:lpstr>Tema</vt:lpstr>
      </vt:variant>
      <vt:variant>
        <vt:i4>2</vt:i4>
      </vt:variant>
      <vt:variant>
        <vt:lpstr>Titoli diapositive</vt:lpstr>
      </vt:variant>
      <vt:variant>
        <vt:i4>19</vt:i4>
      </vt:variant>
    </vt:vector>
  </HeadingPairs>
  <TitlesOfParts>
    <vt:vector size="28" baseType="lpstr">
      <vt:lpstr>Arial</vt:lpstr>
      <vt:lpstr>Calibri</vt:lpstr>
      <vt:lpstr>Calibri Light</vt:lpstr>
      <vt:lpstr>Font di sistema regolare</vt:lpstr>
      <vt:lpstr>Tw Cen MT</vt:lpstr>
      <vt:lpstr>Tw Cen MT Condensed</vt:lpstr>
      <vt:lpstr>Wingdings 3</vt:lpstr>
      <vt:lpstr>Tema di Office</vt:lpstr>
      <vt:lpstr>Integrale</vt:lpstr>
      <vt:lpstr>Data analysis with R Bruno Bellisario, Phd</vt:lpstr>
      <vt:lpstr>unconstrained ordination</vt:lpstr>
      <vt:lpstr>unconstrained ordination nMDS</vt:lpstr>
      <vt:lpstr>unconstrained ordination nMDS</vt:lpstr>
      <vt:lpstr>unconstrained ordination nMDS</vt:lpstr>
      <vt:lpstr>unconstrained ordination pca</vt:lpstr>
      <vt:lpstr>unconstrained ordination pca</vt:lpstr>
      <vt:lpstr>unconstrained ordination pca</vt:lpstr>
      <vt:lpstr>unconstrained ordination pca</vt:lpstr>
      <vt:lpstr>unconstrained ordination pca</vt:lpstr>
      <vt:lpstr>constrained ordination</vt:lpstr>
      <vt:lpstr>constrained ordination CCA</vt:lpstr>
      <vt:lpstr>constrained ordination CCA</vt:lpstr>
      <vt:lpstr>constrained ordination CCA</vt:lpstr>
      <vt:lpstr>constrained ordination CCA</vt:lpstr>
      <vt:lpstr>constrained ordination RDA</vt:lpstr>
      <vt:lpstr>constrained ordination RDA</vt:lpstr>
      <vt:lpstr>constrained ordination RDA</vt:lpstr>
      <vt:lpstr>constrained ordination RDA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with R Bruno Bellisario, Phd</dc:title>
  <dc:creator>bruno bellisario</dc:creator>
  <cp:lastModifiedBy>bruno bellisario</cp:lastModifiedBy>
  <cp:revision>8</cp:revision>
  <dcterms:created xsi:type="dcterms:W3CDTF">2021-05-15T15:20:46Z</dcterms:created>
  <dcterms:modified xsi:type="dcterms:W3CDTF">2021-05-19T17:01:21Z</dcterms:modified>
</cp:coreProperties>
</file>

<file path=docProps/thumbnail.jpeg>
</file>